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5" r:id="rId2"/>
    <p:sldId id="257" r:id="rId3"/>
    <p:sldId id="260" r:id="rId4"/>
    <p:sldId id="258" r:id="rId5"/>
    <p:sldId id="259" r:id="rId6"/>
    <p:sldId id="261" r:id="rId7"/>
    <p:sldId id="263" r:id="rId8"/>
    <p:sldId id="262" r:id="rId9"/>
    <p:sldId id="264" r:id="rId10"/>
    <p:sldId id="268" r:id="rId11"/>
    <p:sldId id="270" r:id="rId12"/>
    <p:sldId id="274" r:id="rId13"/>
    <p:sldId id="273" r:id="rId14"/>
    <p:sldId id="277" r:id="rId15"/>
    <p:sldId id="276" r:id="rId16"/>
    <p:sldId id="278" r:id="rId17"/>
    <p:sldId id="279" r:id="rId18"/>
    <p:sldId id="280" r:id="rId19"/>
    <p:sldId id="28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036FB-4603-4CE4-8EB6-B1065F6C5C6A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1A0D8-580E-44AE-B36F-92AC4CA953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57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1F9-2A9E-4197-8B1E-3200AA47F823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B01F9-2A9E-4197-8B1E-3200AA47F823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B1D74-78DC-4BB5-9316-6A21C3D774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Logic in a Complex World</a:t>
            </a:r>
            <a:br>
              <a:rPr lang="en-US" dirty="0" smtClean="0"/>
            </a:br>
            <a:r>
              <a:rPr lang="en-US" sz="3600" dirty="0" smtClean="0"/>
              <a:t>A Prelude to SQL Table Joins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Based on the book</a:t>
            </a:r>
            <a:br>
              <a:rPr lang="en-US" sz="2400" dirty="0" smtClean="0"/>
            </a:br>
            <a:r>
              <a:rPr lang="en-US" sz="2400" u="sng" dirty="0" smtClean="0"/>
              <a:t>Fast and Slow Thinking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by Daniel </a:t>
            </a:r>
            <a:r>
              <a:rPr lang="en-US" sz="2400" dirty="0" err="1" smtClean="0"/>
              <a:t>Kahneman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And (&amp;&amp;)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</a:t>
            </a:r>
            <a:r>
              <a:rPr lang="en-US" dirty="0"/>
              <a:t>B</a:t>
            </a:r>
            <a:r>
              <a:rPr lang="en-US" dirty="0" smtClean="0"/>
              <a:t>oolean expressions can be combined into one using &amp;&amp; or AND (</a:t>
            </a:r>
            <a:r>
              <a:rPr lang="en-US" dirty="0" err="1" smtClean="0"/>
              <a:t>pseudocode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rule for logical </a:t>
            </a:r>
            <a:r>
              <a:rPr lang="en-US" dirty="0" smtClean="0"/>
              <a:t>AND is</a:t>
            </a:r>
            <a:r>
              <a:rPr lang="en-US" dirty="0" smtClean="0"/>
              <a:t>: </a:t>
            </a:r>
            <a:r>
              <a:rPr lang="en-US" u="sng" dirty="0" smtClean="0"/>
              <a:t>if and </a:t>
            </a:r>
            <a:r>
              <a:rPr lang="en-US" b="1" u="sng" dirty="0" smtClean="0"/>
              <a:t>only</a:t>
            </a:r>
            <a:r>
              <a:rPr lang="en-US" u="sng" dirty="0" smtClean="0"/>
              <a:t> if </a:t>
            </a:r>
            <a:r>
              <a:rPr lang="en-US" dirty="0" smtClean="0"/>
              <a:t>two </a:t>
            </a:r>
            <a:r>
              <a:rPr lang="en-US" dirty="0"/>
              <a:t>B</a:t>
            </a:r>
            <a:r>
              <a:rPr lang="en-US" dirty="0" smtClean="0"/>
              <a:t>oolean expressions are true then the entire expression is true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Or (||)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Boolean expressions can be combined into one using || (two pipes) or </a:t>
            </a:r>
            <a:r>
              <a:rPr lang="en-US" dirty="0" err="1" smtClean="0"/>
              <a:t>OR</a:t>
            </a:r>
            <a:r>
              <a:rPr lang="en-US" dirty="0" smtClean="0"/>
              <a:t> (</a:t>
            </a:r>
            <a:r>
              <a:rPr lang="en-US" dirty="0" err="1" smtClean="0"/>
              <a:t>pseudocode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The rule for evaluating logical </a:t>
            </a:r>
            <a:r>
              <a:rPr lang="en-US" dirty="0" smtClean="0"/>
              <a:t>OR is</a:t>
            </a:r>
            <a:r>
              <a:rPr lang="en-US" dirty="0" smtClean="0"/>
              <a:t>: if either of two or more Boolean expressions is true, then the entire expression is true.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of Binary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“This Sentence Is False.”</a:t>
            </a:r>
          </a:p>
          <a:p>
            <a:pPr lvl="1"/>
            <a:r>
              <a:rPr lang="en-US" dirty="0" smtClean="0"/>
              <a:t>In Binary Logic the above sentence is a paradox and cannot be resolved.</a:t>
            </a:r>
          </a:p>
          <a:p>
            <a:pPr lvl="1"/>
            <a:r>
              <a:rPr lang="en-US" dirty="0" smtClean="0"/>
              <a:t>Binary logic is insufficient for algorithms in which a thing is more complex than simply True or False.</a:t>
            </a:r>
          </a:p>
          <a:p>
            <a:pPr lvl="1"/>
            <a:r>
              <a:rPr lang="en-US" dirty="0" smtClean="0"/>
              <a:t>In Multi-Valued logic the above sentence is </a:t>
            </a:r>
            <a:br>
              <a:rPr lang="en-US" dirty="0" smtClean="0"/>
            </a:br>
            <a:r>
              <a:rPr lang="en-US" dirty="0" smtClean="0"/>
              <a:t>50% True and 50% False.</a:t>
            </a:r>
            <a:br>
              <a:rPr lang="en-US" dirty="0" smtClean="0"/>
            </a:br>
            <a:r>
              <a:rPr lang="en-US" b="1" dirty="0" smtClean="0"/>
              <a:t>A AND NOT A = May Have Some Truth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A OR NOT A = May Have Some Falsehood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6033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Multi-Valued Logic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514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Initially defined by </a:t>
            </a:r>
            <a:r>
              <a:rPr lang="en-US" dirty="0" err="1" smtClean="0"/>
              <a:t>Padmasambhava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(circa 700 CE)</a:t>
            </a:r>
          </a:p>
          <a:p>
            <a:r>
              <a:rPr lang="en-US" dirty="0" smtClean="0"/>
              <a:t>Later expanded by Euler </a:t>
            </a:r>
            <a:br>
              <a:rPr lang="en-US" dirty="0" smtClean="0"/>
            </a:br>
            <a:r>
              <a:rPr lang="en-US" dirty="0" smtClean="0"/>
              <a:t>(circa 1750 CE)</a:t>
            </a:r>
          </a:p>
          <a:p>
            <a:r>
              <a:rPr lang="en-US" dirty="0" smtClean="0"/>
              <a:t>Further expanded by Bertrand Russell</a:t>
            </a:r>
            <a:br>
              <a:rPr lang="en-US" dirty="0" smtClean="0"/>
            </a:br>
            <a:r>
              <a:rPr lang="en-US" dirty="0" smtClean="0"/>
              <a:t>(circa 1900 CE)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Question: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Roses are flowers.</a:t>
            </a:r>
          </a:p>
          <a:p>
            <a:r>
              <a:rPr lang="en-US" dirty="0" smtClean="0"/>
              <a:t>Some flowers fade quickly.</a:t>
            </a:r>
          </a:p>
          <a:p>
            <a:r>
              <a:rPr lang="en-US" dirty="0" smtClean="0"/>
              <a:t>Therefore some Roses fade quickly.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True or False?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3P: “Three Possibilities”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15000" cy="5029200"/>
          </a:xfrm>
        </p:spPr>
        <p:txBody>
          <a:bodyPr>
            <a:normAutofit fontScale="70000" lnSpcReduction="20000"/>
          </a:bodyPr>
          <a:lstStyle/>
          <a:p>
            <a:pPr marL="514350" indent="-514350"/>
            <a:r>
              <a:rPr lang="en-US" dirty="0" smtClean="0"/>
              <a:t>Three statements can be made: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b="1" dirty="0" smtClean="0"/>
              <a:t>All P is Q.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b="1" dirty="0" smtClean="0"/>
              <a:t>There is that which is Q but NOT P.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b="1" dirty="0" smtClean="0"/>
              <a:t>There is that which is neither </a:t>
            </a:r>
            <a:br>
              <a:rPr lang="en-US" b="1" dirty="0" smtClean="0"/>
            </a:br>
            <a:r>
              <a:rPr lang="en-US" b="1" dirty="0" smtClean="0"/>
              <a:t>P NOR Q.</a:t>
            </a:r>
          </a:p>
          <a:p>
            <a:pPr marL="514350" indent="-514350"/>
            <a:r>
              <a:rPr lang="en-US" dirty="0" smtClean="0"/>
              <a:t>Example: All Roses (P) are Flowers (Q). Some flowers (Q) fade quickly. Therefore, some Roses (P) fade quickly is ??.</a:t>
            </a:r>
          </a:p>
          <a:p>
            <a:pPr marL="514350" indent="-514350"/>
            <a:r>
              <a:rPr lang="en-US" dirty="0" smtClean="0"/>
              <a:t>Example: SELECT * FROM Student </a:t>
            </a:r>
            <a:br>
              <a:rPr lang="en-US" dirty="0" smtClean="0"/>
            </a:br>
            <a:r>
              <a:rPr lang="en-US" dirty="0" smtClean="0"/>
              <a:t>WHERE &lt;condition&gt; ….;</a:t>
            </a:r>
          </a:p>
          <a:p>
            <a:pPr marL="514350" indent="-514350"/>
            <a:r>
              <a:rPr lang="en-US" dirty="0" smtClean="0"/>
              <a:t>In a database, that which is neither P NOR Q is data that has not yet been entered.</a:t>
            </a:r>
          </a:p>
          <a:p>
            <a:pPr marL="514350" indent="-514350"/>
            <a:r>
              <a:rPr lang="en-US" dirty="0" smtClean="0"/>
              <a:t>For any given proposition, It’s possible that there is nothing that is neither P Nor Q.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676400"/>
            <a:ext cx="239077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4P: “Four </a:t>
            </a:r>
            <a:r>
              <a:rPr lang="en-US" dirty="0" smtClean="0"/>
              <a:t>Possibilities”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388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Four statements can be made: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b="1" dirty="0" smtClean="0"/>
              <a:t>There is P that is Not Q.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b="1" dirty="0" smtClean="0"/>
              <a:t>There is Q that is Not P.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b="1" dirty="0" smtClean="0"/>
              <a:t>There is that which is both </a:t>
            </a:r>
            <a:br>
              <a:rPr lang="en-US" b="1" dirty="0" smtClean="0"/>
            </a:br>
            <a:r>
              <a:rPr lang="en-US" b="1" dirty="0" smtClean="0"/>
              <a:t>P AND Q.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b="1" dirty="0" smtClean="0"/>
              <a:t>There is that which is Neither </a:t>
            </a:r>
            <a:br>
              <a:rPr lang="en-US" b="1" dirty="0" smtClean="0"/>
            </a:br>
            <a:r>
              <a:rPr lang="en-US" b="1" dirty="0" smtClean="0"/>
              <a:t>P Nor Q.</a:t>
            </a:r>
          </a:p>
          <a:p>
            <a:pPr marL="514350" indent="-514350"/>
            <a:r>
              <a:rPr lang="en-US" dirty="0" smtClean="0"/>
              <a:t>Example: SELECT * FROM </a:t>
            </a:r>
            <a:br>
              <a:rPr lang="en-US" dirty="0" smtClean="0"/>
            </a:br>
            <a:r>
              <a:rPr lang="en-US" dirty="0" smtClean="0"/>
              <a:t>Student JOIN Class ON ….</a:t>
            </a:r>
          </a:p>
          <a:p>
            <a:pPr marL="514350" indent="-514350"/>
            <a:r>
              <a:rPr lang="en-US" dirty="0" smtClean="0"/>
              <a:t>For any given proposition, It’s possible that there is nothing that is Neither P Nor Q.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752600"/>
            <a:ext cx="23907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MX: Mutually Exclusive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912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Three statements can be made: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b="1" dirty="0" smtClean="0"/>
              <a:t>There is P, which is Not Q.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b="1" dirty="0" smtClean="0"/>
              <a:t>There is Q, which is Not P.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b="1" dirty="0" smtClean="0"/>
              <a:t>There is that which is Neither </a:t>
            </a:r>
            <a:br>
              <a:rPr lang="en-US" b="1" dirty="0" smtClean="0"/>
            </a:br>
            <a:r>
              <a:rPr lang="en-US" b="1" dirty="0" smtClean="0"/>
              <a:t>P Nor Q.</a:t>
            </a:r>
          </a:p>
          <a:p>
            <a:pPr marL="514350" indent="-514350"/>
            <a:r>
              <a:rPr lang="en-US" dirty="0" smtClean="0"/>
              <a:t>Example: Example: SELECT * FROM Student JOIN Class ON …. </a:t>
            </a:r>
            <a:br>
              <a:rPr lang="en-US" dirty="0" smtClean="0"/>
            </a:br>
            <a:r>
              <a:rPr lang="en-US" sz="2600" dirty="0" smtClean="0"/>
              <a:t>[but with no matching data]</a:t>
            </a:r>
          </a:p>
          <a:p>
            <a:pPr marL="514350" indent="-514350"/>
            <a:r>
              <a:rPr lang="en-US" dirty="0" smtClean="0"/>
              <a:t>For any given proposition, It’s possible that there is nothing that is Neither P Nor Q.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1828800"/>
            <a:ext cx="17526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MI: Mutually Inclusive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912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Three statements can be made: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/>
              <a:t>All P is Q.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/>
              <a:t>All Q is P.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b="1" dirty="0" smtClean="0"/>
              <a:t>There is that which is Neither </a:t>
            </a:r>
            <a:br>
              <a:rPr lang="en-US" b="1" dirty="0" smtClean="0"/>
            </a:br>
            <a:r>
              <a:rPr lang="en-US" b="1" dirty="0" smtClean="0"/>
              <a:t>P Nor Q.</a:t>
            </a:r>
          </a:p>
          <a:p>
            <a:pPr marL="514350" indent="-514350"/>
            <a:r>
              <a:rPr lang="en-US" dirty="0" smtClean="0"/>
              <a:t>Example: </a:t>
            </a:r>
            <a:r>
              <a:rPr lang="en-US" dirty="0" smtClean="0"/>
              <a:t>The result set from joining </a:t>
            </a:r>
            <a:r>
              <a:rPr lang="en-US" dirty="0" smtClean="0"/>
              <a:t>tables by matching Primary Key to Foreign Key.</a:t>
            </a:r>
          </a:p>
          <a:p>
            <a:pPr marL="514350" indent="-514350"/>
            <a:r>
              <a:rPr lang="en-US" dirty="0" smtClean="0"/>
              <a:t>For any given proposition, It’s possible that there is nothing that is Neither P Nor Q.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25146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Multi-Valued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3P, 4P, MX, and MI are similar to Aristotle’s concept of Syllogisms, but lay a foundation for a wider possibility than simply True or False.</a:t>
            </a:r>
          </a:p>
          <a:p>
            <a:r>
              <a:rPr lang="en-US" dirty="0" smtClean="0"/>
              <a:t>3P is the pattern followed by querying a table.</a:t>
            </a:r>
          </a:p>
          <a:p>
            <a:r>
              <a:rPr lang="en-US" dirty="0" smtClean="0"/>
              <a:t>4P is the pattern that occurs when joining tables.</a:t>
            </a:r>
          </a:p>
          <a:p>
            <a:r>
              <a:rPr lang="en-US" dirty="0" smtClean="0"/>
              <a:t>MI </a:t>
            </a:r>
            <a:r>
              <a:rPr lang="en-US" dirty="0" smtClean="0"/>
              <a:t>is the pattern when </a:t>
            </a:r>
            <a:r>
              <a:rPr lang="en-US" dirty="0" smtClean="0"/>
              <a:t>a </a:t>
            </a:r>
            <a:r>
              <a:rPr lang="en-US" dirty="0" smtClean="0"/>
              <a:t>foreign key </a:t>
            </a:r>
            <a:r>
              <a:rPr lang="en-US" dirty="0" smtClean="0"/>
              <a:t>matches its </a:t>
            </a:r>
            <a:r>
              <a:rPr lang="en-US" dirty="0" smtClean="0"/>
              <a:t>corresponding primary key.</a:t>
            </a:r>
          </a:p>
          <a:p>
            <a:r>
              <a:rPr lang="en-US" dirty="0" smtClean="0"/>
              <a:t>MX </a:t>
            </a:r>
            <a:r>
              <a:rPr lang="en-US" dirty="0" smtClean="0"/>
              <a:t>is the pattern </a:t>
            </a:r>
            <a:r>
              <a:rPr lang="en-US" dirty="0" smtClean="0"/>
              <a:t>when </a:t>
            </a:r>
            <a:r>
              <a:rPr lang="en-US" dirty="0" smtClean="0"/>
              <a:t>a foreign key becomes orphaned from its corresponding primary key.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Aloud From Left to 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2849563"/>
          </a:xfrm>
        </p:spPr>
        <p:txBody>
          <a:bodyPr/>
          <a:lstStyle/>
          <a:p>
            <a:r>
              <a:rPr lang="en-US" dirty="0" smtClean="0"/>
              <a:t>What is something Ann might be carrying?</a:t>
            </a:r>
          </a:p>
          <a:p>
            <a:r>
              <a:rPr lang="en-US" dirty="0" smtClean="0"/>
              <a:t>What if I said that Ann is in a canoe on a river?</a:t>
            </a:r>
          </a:p>
          <a:p>
            <a:r>
              <a:rPr lang="en-US" dirty="0" smtClean="0"/>
              <a:t>Why didn’t you read “A 13 C”?</a:t>
            </a:r>
          </a:p>
          <a:p>
            <a:r>
              <a:rPr lang="en-US" dirty="0" smtClean="0"/>
              <a:t>Why didn’t you read “12 B 14”?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7696200" cy="1226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Product Sounds Better?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first impression….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“90% Fat FREE!”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“Contains 10% Fat.”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Survival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a complex world, survival requires the fastest possible decision. </a:t>
            </a:r>
          </a:p>
          <a:p>
            <a:pPr lvl="1"/>
            <a:r>
              <a:rPr lang="en-US" dirty="0" smtClean="0"/>
              <a:t>Accuracy is not required – only survival.</a:t>
            </a:r>
          </a:p>
          <a:p>
            <a:pPr lvl="1"/>
            <a:r>
              <a:rPr lang="en-US" dirty="0" smtClean="0"/>
              <a:t>Jumping to conclusions is faster than reasoning.</a:t>
            </a:r>
          </a:p>
          <a:p>
            <a:pPr lvl="1"/>
            <a:r>
              <a:rPr lang="en-US" dirty="0" smtClean="0"/>
              <a:t>Belief is automatic – survival is proof enough.</a:t>
            </a:r>
          </a:p>
          <a:p>
            <a:r>
              <a:rPr lang="en-US" dirty="0" smtClean="0"/>
              <a:t>“What You See Is All There Is.”</a:t>
            </a:r>
          </a:p>
          <a:p>
            <a:pPr lvl="1"/>
            <a:r>
              <a:rPr lang="en-US" dirty="0" smtClean="0"/>
              <a:t>A coherent story is all we need for belief.</a:t>
            </a:r>
          </a:p>
          <a:p>
            <a:pPr lvl="1"/>
            <a:r>
              <a:rPr lang="en-US" dirty="0" smtClean="0"/>
              <a:t>We are unaware that alternate beliefs even exist.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Logic of computer science is Rational.</a:t>
            </a:r>
          </a:p>
          <a:p>
            <a:pPr lvl="1"/>
            <a:r>
              <a:rPr lang="en-US" dirty="0" smtClean="0"/>
              <a:t>Accuracy is required – survival is not an issue.</a:t>
            </a:r>
          </a:p>
          <a:p>
            <a:pPr lvl="1"/>
            <a:r>
              <a:rPr lang="en-US" dirty="0" smtClean="0"/>
              <a:t>Requires engaging our conscious mind.</a:t>
            </a:r>
          </a:p>
          <a:p>
            <a:pPr lvl="1"/>
            <a:r>
              <a:rPr lang="en-US" dirty="0" smtClean="0"/>
              <a:t>Belief is conditioned by Reason – proof requires evidence and thought.</a:t>
            </a:r>
          </a:p>
          <a:p>
            <a:r>
              <a:rPr lang="en-US" dirty="0" smtClean="0"/>
              <a:t>First Impressions must always be questioned.</a:t>
            </a:r>
          </a:p>
          <a:p>
            <a:r>
              <a:rPr lang="en-US" dirty="0" smtClean="0"/>
              <a:t>“Argumentation” is the formal process of Rational Logic.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Views of Rational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two basic sources for the theory of Logic:</a:t>
            </a:r>
          </a:p>
          <a:p>
            <a:pPr lvl="1"/>
            <a:r>
              <a:rPr lang="en-US" dirty="0" smtClean="0"/>
              <a:t>Binary Logic (origins in Aristotle)</a:t>
            </a:r>
          </a:p>
          <a:p>
            <a:pPr lvl="1"/>
            <a:r>
              <a:rPr lang="en-US" dirty="0" smtClean="0"/>
              <a:t>Multi-Valued Logic (origins in Eastern traditions)</a:t>
            </a:r>
          </a:p>
          <a:p>
            <a:r>
              <a:rPr lang="en-US" dirty="0" smtClean="0"/>
              <a:t>Both sources examine the </a:t>
            </a:r>
            <a:r>
              <a:rPr lang="en-US" u="sng" dirty="0" smtClean="0"/>
              <a:t>same</a:t>
            </a:r>
            <a:r>
              <a:rPr lang="en-US" dirty="0" smtClean="0"/>
              <a:t> process, but from two different perspectives:</a:t>
            </a:r>
          </a:p>
          <a:p>
            <a:pPr lvl="1"/>
            <a:r>
              <a:rPr lang="en-US" dirty="0" smtClean="0"/>
              <a:t>Binary logic is used by computer hardware and in selection logic (IF – THEN – ELSE).</a:t>
            </a:r>
          </a:p>
          <a:p>
            <a:pPr lvl="1"/>
            <a:r>
              <a:rPr lang="en-US" dirty="0" smtClean="0"/>
              <a:t>Multi-Valued logic is excellent for many algorithms and for database design.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Binary Logic</a:t>
            </a:r>
            <a:br>
              <a:rPr lang="en-US" dirty="0" smtClean="0"/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590800"/>
          </a:xfrm>
        </p:spPr>
        <p:txBody>
          <a:bodyPr/>
          <a:lstStyle/>
          <a:p>
            <a:r>
              <a:rPr lang="en-US" dirty="0" smtClean="0"/>
              <a:t>Based on Aristotle’s Logic </a:t>
            </a:r>
            <a:br>
              <a:rPr lang="en-US" dirty="0" smtClean="0"/>
            </a:br>
            <a:r>
              <a:rPr lang="en-US" dirty="0" smtClean="0"/>
              <a:t>(circa 350 BCE)</a:t>
            </a:r>
          </a:p>
          <a:p>
            <a:r>
              <a:rPr lang="en-US" dirty="0" smtClean="0"/>
              <a:t>Expanded by George Boole </a:t>
            </a:r>
            <a:br>
              <a:rPr lang="en-US" dirty="0" smtClean="0"/>
            </a:br>
            <a:r>
              <a:rPr lang="en-US" dirty="0" smtClean="0"/>
              <a:t>(circa 1850 CE)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Aristotelian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Law of Identity:</a:t>
            </a:r>
          </a:p>
          <a:p>
            <a:pPr lvl="1">
              <a:buNone/>
            </a:pPr>
            <a:r>
              <a:rPr lang="en-US" dirty="0" smtClean="0"/>
              <a:t>A Thing is always equal to itself. </a:t>
            </a:r>
          </a:p>
          <a:p>
            <a:pPr lvl="1">
              <a:buNone/>
            </a:pPr>
            <a:r>
              <a:rPr lang="en-US" b="1" dirty="0" smtClean="0"/>
              <a:t>    A = A                      NOT A = NOT A</a:t>
            </a:r>
          </a:p>
          <a:p>
            <a:r>
              <a:rPr lang="en-US" b="1" dirty="0" smtClean="0"/>
              <a:t>Law of Non-Contradiction:</a:t>
            </a:r>
          </a:p>
          <a:p>
            <a:pPr lvl="1">
              <a:buNone/>
            </a:pPr>
            <a:r>
              <a:rPr lang="en-US" dirty="0" smtClean="0"/>
              <a:t>A Thing cannot be </a:t>
            </a:r>
            <a:r>
              <a:rPr lang="en-US" u="sng" dirty="0" smtClean="0"/>
              <a:t>both</a:t>
            </a:r>
            <a:r>
              <a:rPr lang="en-US" dirty="0" smtClean="0"/>
              <a:t> “True” AND “Not True”.</a:t>
            </a:r>
          </a:p>
          <a:p>
            <a:pPr lvl="1">
              <a:buNone/>
            </a:pPr>
            <a:r>
              <a:rPr lang="en-US" b="1" dirty="0" smtClean="0"/>
              <a:t>    A AND NOT A = False</a:t>
            </a:r>
            <a:br>
              <a:rPr lang="en-US" b="1" dirty="0" smtClean="0"/>
            </a:br>
            <a:r>
              <a:rPr lang="en-US" b="1" dirty="0" smtClean="0"/>
              <a:t>NOT A AND A = False</a:t>
            </a:r>
          </a:p>
          <a:p>
            <a:r>
              <a:rPr lang="en-US" b="1" dirty="0" smtClean="0"/>
              <a:t>Law of the Excluded Middle:</a:t>
            </a:r>
          </a:p>
          <a:p>
            <a:pPr lvl="1">
              <a:buNone/>
            </a:pPr>
            <a:r>
              <a:rPr lang="en-US" dirty="0" smtClean="0"/>
              <a:t>A Thing is either "True" or its negation is “True”.</a:t>
            </a:r>
          </a:p>
          <a:p>
            <a:pPr lvl="1">
              <a:buNone/>
            </a:pPr>
            <a:r>
              <a:rPr lang="en-US" b="1" dirty="0" smtClean="0"/>
              <a:t>    A OR NOT A = True</a:t>
            </a:r>
            <a:br>
              <a:rPr lang="en-US" b="1" dirty="0" smtClean="0"/>
            </a:br>
            <a:r>
              <a:rPr lang="en-US" b="1" dirty="0" smtClean="0"/>
              <a:t>NOT A OR A = True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Boolean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Boolean expression may be either true or false</a:t>
            </a:r>
          </a:p>
          <a:p>
            <a:r>
              <a:rPr lang="en-US" dirty="0" smtClean="0"/>
              <a:t>Boolean Expressions use relational operators</a:t>
            </a:r>
          </a:p>
          <a:p>
            <a:pPr lvl="1"/>
            <a:r>
              <a:rPr lang="en-US" dirty="0" smtClean="0"/>
              <a:t>Relational operators are binary operators and are evaluated left to right</a:t>
            </a:r>
          </a:p>
          <a:p>
            <a:pPr lvl="1"/>
            <a:r>
              <a:rPr lang="en-US" dirty="0" smtClean="0"/>
              <a:t>Equality is == or EQ</a:t>
            </a:r>
          </a:p>
          <a:p>
            <a:pPr lvl="1"/>
            <a:r>
              <a:rPr lang="en-US" dirty="0" smtClean="0"/>
              <a:t>Inequality is != or NOT EQ</a:t>
            </a:r>
          </a:p>
          <a:p>
            <a:pPr lvl="1"/>
            <a:r>
              <a:rPr lang="en-US" dirty="0" smtClean="0"/>
              <a:t>Less than is &lt;</a:t>
            </a:r>
          </a:p>
          <a:p>
            <a:pPr lvl="1"/>
            <a:r>
              <a:rPr lang="en-US" dirty="0" smtClean="0"/>
              <a:t>Greater than is &gt;</a:t>
            </a:r>
          </a:p>
          <a:p>
            <a:pPr lvl="1"/>
            <a:r>
              <a:rPr lang="en-US" dirty="0" smtClean="0"/>
              <a:t>The opposite of &lt; is &gt;= (greater than or equal to)</a:t>
            </a:r>
          </a:p>
          <a:p>
            <a:pPr lvl="1"/>
            <a:r>
              <a:rPr lang="en-US" dirty="0" smtClean="0"/>
              <a:t>The opposite of &gt; is &lt;= (less than or equal to)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763</Words>
  <Application>Microsoft Office PowerPoint</Application>
  <PresentationFormat>On-screen Show (4:3)</PresentationFormat>
  <Paragraphs>117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Logic in a Complex World A Prelude to SQL Table Joins</vt:lpstr>
      <vt:lpstr>Read Aloud From Left to Right</vt:lpstr>
      <vt:lpstr>Which Product Sounds Better?</vt:lpstr>
      <vt:lpstr>Survival Logic</vt:lpstr>
      <vt:lpstr>Rational Logic</vt:lpstr>
      <vt:lpstr>Different Views of Rational Logic</vt:lpstr>
      <vt:lpstr>Binary Logic </vt:lpstr>
      <vt:lpstr>Basic Aristotelian Logic</vt:lpstr>
      <vt:lpstr>Boolean Expressions</vt:lpstr>
      <vt:lpstr>Logical And (&amp;&amp;)</vt:lpstr>
      <vt:lpstr>Logical Or (||)</vt:lpstr>
      <vt:lpstr>Limits of Binary Logic</vt:lpstr>
      <vt:lpstr>Multi-Valued Logic  </vt:lpstr>
      <vt:lpstr>Quick Question:</vt:lpstr>
      <vt:lpstr>3P: “Three Possibilities”</vt:lpstr>
      <vt:lpstr>4P: “Four Possibilities”</vt:lpstr>
      <vt:lpstr>MX: Mutually Exclusive</vt:lpstr>
      <vt:lpstr>MI: Mutually Inclusive</vt:lpstr>
      <vt:lpstr>Multi-Valued Logic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Logic in a Complex World</dc:title>
  <dc:creator>John</dc:creator>
  <cp:lastModifiedBy>Wyatt, John</cp:lastModifiedBy>
  <cp:revision>44</cp:revision>
  <dcterms:created xsi:type="dcterms:W3CDTF">2014-06-05T13:09:09Z</dcterms:created>
  <dcterms:modified xsi:type="dcterms:W3CDTF">2014-08-13T16:35:10Z</dcterms:modified>
</cp:coreProperties>
</file>